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329" r:id="rId3"/>
    <p:sldId id="330" r:id="rId4"/>
    <p:sldId id="325" r:id="rId5"/>
    <p:sldId id="327" r:id="rId6"/>
    <p:sldId id="338" r:id="rId7"/>
    <p:sldId id="339" r:id="rId8"/>
    <p:sldId id="336" r:id="rId9"/>
    <p:sldId id="337" r:id="rId10"/>
    <p:sldId id="335" r:id="rId11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3300"/>
    <a:srgbClr val="FF9900"/>
    <a:srgbClr val="6666FF"/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9606" autoAdjust="0"/>
  </p:normalViewPr>
  <p:slideViewPr>
    <p:cSldViewPr snapToGrid="0">
      <p:cViewPr varScale="1">
        <p:scale>
          <a:sx n="90" d="100"/>
          <a:sy n="90" d="100"/>
        </p:scale>
        <p:origin x="-186" y="-96"/>
      </p:cViewPr>
      <p:guideLst>
        <p:guide orient="horz" pos="49"/>
        <p:guide pos="1066"/>
      </p:guideLst>
    </p:cSldViewPr>
  </p:slideViewPr>
  <p:outlineViewPr>
    <p:cViewPr>
      <p:scale>
        <a:sx n="33" d="100"/>
        <a:sy n="33" d="100"/>
      </p:scale>
      <p:origin x="6" y="34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2F7A8FA-B307-40F2-AA03-9D783A07DF01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31B023-DA2E-4832-BFB8-A24378F04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3F8831-6794-4710-87C3-88C431E33371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0647473-BC60-48DD-A287-9CF1A16D1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C0CD4-CE8A-4A5F-98E6-BBAACA159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CD01-2570-49AD-8C35-E2D3A2B50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B2C5-EFA0-43C7-9E5F-7C9AC3D0B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888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B6B8BB5-96F9-4E47-81CE-1BABF34E2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888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CB9B13D-22E2-4E91-A0D7-985EA4C12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888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C953FE1-6475-4DD4-91BE-352EE7A68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888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42A3342-2708-43A2-828E-BBC4866A6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1004888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B938FD4-9333-48FC-8655-8AC72AC5A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1004888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B4A181D-18F8-4E4F-9827-A70EE151F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1004888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B4842AE-59E2-4EA2-B912-D0F5C2682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888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7CAA56D-1A65-4CB4-AD4C-FDF11A561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AB59-0E83-4783-8A87-D5D32DC84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888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6BB8068-FDEC-4397-A8F3-51A4521BF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888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8655328-1C0A-4A76-B354-C605F3C58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888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9C51F86-0526-4D27-9397-730300BC8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C43BC41E-77B1-4374-BACE-D7B96FA12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33263-17AE-47E2-A1C7-0D107207D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087C-F97C-4787-9003-E65A7C276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05880-4A90-4C57-B8B7-4C1D4A9F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81CC-290C-4FEB-ACC0-CECDFEFB8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3DB7-E9FB-4B31-8223-A9AE08EAD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B6A7-9CFC-40C9-A718-DB6FF394A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7CFD3-D9D2-4F23-A0B7-E686E3A17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450" y="188913"/>
            <a:ext cx="74993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20.11.2015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54BE08-9C0B-4EA1-B0A7-FF38CC6E3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2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 l="7706" t="31" r="53256" b="7436"/>
          <a:stretch>
            <a:fillRect/>
          </a:stretch>
        </p:blipFill>
        <p:spPr bwMode="auto">
          <a:xfrm>
            <a:off x="33338" y="-12700"/>
            <a:ext cx="1511300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 rot="16200000">
            <a:off x="270669" y="6160294"/>
            <a:ext cx="71437" cy="612775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8424863" y="5764213"/>
            <a:ext cx="71437" cy="1404937"/>
          </a:xfrm>
          <a:prstGeom prst="rect">
            <a:avLst/>
          </a:prstGeom>
          <a:solidFill>
            <a:srgbClr val="FE83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5480390" y="6376989"/>
            <a:ext cx="3444537" cy="43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ru-RU" sz="2000" b="1" kern="1400" cap="all" dirty="0">
                <a:ln w="0"/>
                <a:solidFill>
                  <a:prstClr val="white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  <a:cs typeface="+mn-cs"/>
              </a:rPr>
              <a:t>21.08.2015, г.КРАСНОЯРСК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505575"/>
            <a:ext cx="1000125" cy="352425"/>
          </a:xfrm>
          <a:prstGeom prst="rect">
            <a:avLst/>
          </a:prstGeom>
          <a:solidFill>
            <a:srgbClr val="FE8304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33463" y="6505575"/>
            <a:ext cx="8110537" cy="352425"/>
          </a:xfrm>
          <a:prstGeom prst="rect">
            <a:avLst/>
          </a:prstGeom>
          <a:solidFill>
            <a:srgbClr val="3661A6">
              <a:alpha val="50196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 bwMode="auto">
          <a:xfrm>
            <a:off x="3343275" y="6484938"/>
            <a:ext cx="5800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ts val="0"/>
              </a:spcBef>
              <a:buFont typeface="Arial" charset="0"/>
              <a:buNone/>
              <a:defRPr/>
            </a:pPr>
            <a:endParaRPr lang="ru-RU" sz="2000" dirty="0">
              <a:solidFill>
                <a:prstClr val="white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026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1265238" y="57150"/>
            <a:ext cx="72866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057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94ED3-6EB4-4D8A-8832-5CBF66A468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059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8425" y="20638"/>
            <a:ext cx="8890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одзаголовок 2"/>
          <p:cNvSpPr txBox="1">
            <a:spLocks/>
          </p:cNvSpPr>
          <p:nvPr userDrawn="1"/>
        </p:nvSpPr>
        <p:spPr bwMode="auto">
          <a:xfrm>
            <a:off x="0" y="6456363"/>
            <a:ext cx="982663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dirty="0">
                <a:solidFill>
                  <a:prstClr val="white"/>
                </a:solidFill>
                <a:latin typeface="Calibri" pitchFamily="34" charset="0"/>
                <a:cs typeface="+mn-cs"/>
              </a:rPr>
              <a:t>krao.ru</a:t>
            </a:r>
            <a:endParaRPr lang="ru-RU" sz="2000" dirty="0">
              <a:solidFill>
                <a:prstClr val="white"/>
              </a:solidFill>
              <a:latin typeface="Calibri" pitchFamily="34" charset="0"/>
              <a:cs typeface="+mn-cs"/>
            </a:endParaRPr>
          </a:p>
          <a:p>
            <a:pPr algn="ctr" eaLnBrk="0" hangingPunct="0">
              <a:spcBef>
                <a:spcPts val="0"/>
              </a:spcBef>
              <a:buFont typeface="Arial" charset="0"/>
              <a:buNone/>
              <a:defRPr/>
            </a:pPr>
            <a:endParaRPr lang="ru-RU" sz="2000" dirty="0">
              <a:solidFill>
                <a:prstClr val="white"/>
              </a:solidFill>
              <a:latin typeface="Calibri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3600" b="1" kern="1400" cap="all" dirty="0">
          <a:ln w="0"/>
          <a:solidFill>
            <a:srgbClr val="FE8304"/>
          </a:solidFill>
          <a:latin typeface="+mn-lt"/>
          <a:ea typeface="+mn-ea"/>
          <a:cs typeface="+mn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8304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8304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8304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8304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1285875"/>
            <a:ext cx="8218488" cy="32242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sz="3600" dirty="0" smtClean="0">
                <a:solidFill>
                  <a:schemeClr val="accent1">
                    <a:lumMod val="75000"/>
                  </a:schemeClr>
                </a:solidFill>
              </a:rPr>
              <a:t>Нормативно-правовое регулирование проведения государственной итоговой аттестации по программам основного общего образования </a:t>
            </a:r>
            <a:br>
              <a:rPr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sz="3600" dirty="0" smtClean="0">
                <a:solidFill>
                  <a:schemeClr val="accent1">
                    <a:lumMod val="75000"/>
                  </a:schemeClr>
                </a:solidFill>
              </a:rPr>
              <a:t>в 2019 году</a:t>
            </a:r>
            <a:endParaRPr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981575"/>
            <a:ext cx="8229600" cy="1419225"/>
          </a:xfrm>
        </p:spPr>
        <p:txBody>
          <a:bodyPr/>
          <a:lstStyle/>
          <a:p>
            <a:pPr algn="r">
              <a:buFont typeface="Arial" charset="0"/>
              <a:buNone/>
              <a:defRPr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Морозов Андрей Александрович, </a:t>
            </a:r>
          </a:p>
          <a:p>
            <a:pPr algn="r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главный специалист отдела общего образования </a:t>
            </a:r>
          </a:p>
          <a:p>
            <a:pPr algn="r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министерства образования Красноярского края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136650" cy="1100138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5" name="Рисунок 6" descr="МОН_Логотип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3" y="150813"/>
            <a:ext cx="310673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30.10.2018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273175" y="361950"/>
            <a:ext cx="7499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2E3192"/>
                </a:solidFill>
                <a:latin typeface="Cambria" pitchFamily="18" charset="0"/>
              </a:rPr>
              <a:t>Перечень нормативных правовых актов </a:t>
            </a: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354013" y="1114425"/>
            <a:ext cx="7986712" cy="874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Ст. 59 Федерального закона от 29.12.2012 № 273-ФЗ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333399"/>
                </a:solidFill>
                <a:latin typeface="Cambria" pitchFamily="18" charset="0"/>
              </a:rPr>
              <a:t>«</a:t>
            </a: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Об образовании в Российской Федерации»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333399"/>
                </a:solidFill>
                <a:latin typeface="Cambria" pitchFamily="18" charset="0"/>
              </a:rPr>
              <a:t>(</a:t>
            </a: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Итоговая аттестация)</a:t>
            </a:r>
          </a:p>
        </p:txBody>
      </p:sp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982663" y="2257425"/>
            <a:ext cx="7948612" cy="1301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Правила формирования и ведения федеральной информационной системы обеспечения проведения ГИА обучающихся и  приема граждан в ОО для получения СП и ВО и РИС обеспечения проведения ГИА  обучающихся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(утв. Постановлением Правительства Российской Федерации </a:t>
            </a:r>
            <a:br>
              <a:rPr lang="ru-RU" sz="1600" b="1" dirty="0">
                <a:solidFill>
                  <a:srgbClr val="333399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от 31.08.2013 № 755)  </a:t>
            </a:r>
            <a:endParaRPr lang="ru-RU" sz="1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7" name="Прямоугольник 8"/>
          <p:cNvSpPr>
            <a:spLocks noChangeArrowheads="1"/>
          </p:cNvSpPr>
          <p:nvPr/>
        </p:nvSpPr>
        <p:spPr bwMode="auto">
          <a:xfrm>
            <a:off x="977900" y="5081876"/>
            <a:ext cx="7943850" cy="925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Порядок разработки, использования и хранения КИМ при проведении ГИА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 ( утв. приказом </a:t>
            </a:r>
            <a:r>
              <a:rPr lang="ru-RU" sz="1600" b="1" dirty="0" err="1">
                <a:solidFill>
                  <a:srgbClr val="333399"/>
                </a:solidFill>
                <a:latin typeface="Cambria" pitchFamily="18" charset="0"/>
              </a:rPr>
              <a:t>Рособрнадзора</a:t>
            </a: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 от 17.12.2013 № 1274 )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30.10.2018</a:t>
            </a:r>
            <a:endParaRPr lang="ru-RU" dirty="0"/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441759" y="3892839"/>
            <a:ext cx="7878762" cy="869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Порядок аккредитации граждан в качестве общественных наблюдателей при проведении ГИА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(утв. Приказом </a:t>
            </a:r>
            <a:r>
              <a:rPr lang="ru-RU" sz="1600" b="1" dirty="0" err="1">
                <a:solidFill>
                  <a:srgbClr val="333399"/>
                </a:solidFill>
                <a:latin typeface="Cambria" pitchFamily="18" charset="0"/>
              </a:rPr>
              <a:t>Минобрнауки</a:t>
            </a: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 России от 28.06.2013 № 491)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6"/>
          <p:cNvSpPr>
            <a:spLocks noChangeArrowheads="1"/>
          </p:cNvSpPr>
          <p:nvPr/>
        </p:nvSpPr>
        <p:spPr bwMode="auto">
          <a:xfrm>
            <a:off x="331788" y="4248150"/>
            <a:ext cx="7891462" cy="14732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Приказ </a:t>
            </a:r>
            <a:r>
              <a:rPr lang="ru-RU" sz="1600" b="1" dirty="0" err="1">
                <a:solidFill>
                  <a:srgbClr val="333399"/>
                </a:solidFill>
                <a:latin typeface="Cambria" pitchFamily="18" charset="0"/>
              </a:rPr>
              <a:t>Минпросвещения</a:t>
            </a: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 России</a:t>
            </a:r>
            <a:r>
              <a:rPr lang="ru-RU" sz="1600" b="1" dirty="0" smtClean="0">
                <a:solidFill>
                  <a:srgbClr val="333399"/>
                </a:solidFill>
                <a:latin typeface="Cambria" pitchFamily="18" charset="0"/>
              </a:rPr>
              <a:t>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333399"/>
                </a:solidFill>
                <a:latin typeface="Cambria" pitchFamily="18" charset="0"/>
              </a:rPr>
              <a:t>«</a:t>
            </a: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Об утверждении единого расписания и продолжительности проведения государственного выпускного экзамена по образовательным программам основного общего и среднего общего образования по каждому учебному предмету, перечня средств обучения и воспитания, используемых при проведении ГВЭ в </a:t>
            </a:r>
            <a:r>
              <a:rPr lang="ru-RU" sz="1600" b="1" dirty="0" smtClean="0">
                <a:solidFill>
                  <a:srgbClr val="333399"/>
                </a:solidFill>
                <a:latin typeface="Cambria" pitchFamily="18" charset="0"/>
              </a:rPr>
              <a:t>2019 </a:t>
            </a: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году» </a:t>
            </a:r>
          </a:p>
        </p:txBody>
      </p:sp>
      <p:sp>
        <p:nvSpPr>
          <p:cNvPr id="17412" name="Прямоугольник 5"/>
          <p:cNvSpPr>
            <a:spLocks noChangeArrowheads="1"/>
          </p:cNvSpPr>
          <p:nvPr/>
        </p:nvSpPr>
        <p:spPr bwMode="auto">
          <a:xfrm>
            <a:off x="1273175" y="361950"/>
            <a:ext cx="7499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2E3192"/>
                </a:solidFill>
                <a:latin typeface="Cambria" pitchFamily="18" charset="0"/>
              </a:rPr>
              <a:t>Перечень нормативных правовых </a:t>
            </a:r>
            <a:r>
              <a:rPr lang="ru-RU" sz="2800" b="1" dirty="0" smtClean="0">
                <a:solidFill>
                  <a:srgbClr val="2E3192"/>
                </a:solidFill>
                <a:latin typeface="Cambria" pitchFamily="18" charset="0"/>
              </a:rPr>
              <a:t>актов </a:t>
            </a:r>
            <a:endParaRPr lang="ru-RU" sz="28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89000" y="2619375"/>
            <a:ext cx="7891463" cy="12604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Приказ </a:t>
            </a:r>
            <a:r>
              <a:rPr lang="ru-RU" sz="1600" b="1" dirty="0" err="1" smtClean="0">
                <a:solidFill>
                  <a:srgbClr val="333399"/>
                </a:solidFill>
                <a:latin typeface="Cambria" pitchFamily="18" charset="0"/>
              </a:rPr>
              <a:t>Минпросвещения</a:t>
            </a:r>
            <a:r>
              <a:rPr lang="ru-RU" sz="1600" b="1" dirty="0" smtClean="0">
                <a:solidFill>
                  <a:srgbClr val="333399"/>
                </a:solidFill>
                <a:latin typeface="Cambria" pitchFamily="18" charset="0"/>
              </a:rPr>
              <a:t> России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Об утверждении единого расписания и продолжительности проведения основного государственного экзамена по каждому учебному предмету, перечня средств обучения и воспитания, используемых при проведении основного государственного экзамена в </a:t>
            </a:r>
            <a:r>
              <a:rPr lang="ru-RU" sz="1600" b="1" dirty="0" smtClean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2019 </a:t>
            </a:r>
            <a:r>
              <a:rPr lang="ru-RU" sz="1600" b="1" dirty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году»</a:t>
            </a:r>
            <a:endParaRPr lang="ru-RU" sz="1600" b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30.10.2018</a:t>
            </a:r>
            <a:endParaRPr lang="ru-RU" dirty="0"/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471488" y="1162915"/>
            <a:ext cx="7934325" cy="118745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Совместный приказ </a:t>
            </a:r>
            <a:r>
              <a:rPr lang="ru-RU" sz="1600" b="1" dirty="0" err="1">
                <a:solidFill>
                  <a:srgbClr val="333399"/>
                </a:solidFill>
                <a:latin typeface="Cambria" pitchFamily="18" charset="0"/>
              </a:rPr>
              <a:t>Минпросвещения</a:t>
            </a: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 России и </a:t>
            </a:r>
            <a:r>
              <a:rPr lang="ru-RU" sz="1600" b="1" dirty="0" err="1">
                <a:solidFill>
                  <a:srgbClr val="333399"/>
                </a:solidFill>
                <a:latin typeface="Cambria" pitchFamily="18" charset="0"/>
              </a:rPr>
              <a:t>Рособрнадзора</a:t>
            </a:r>
            <a:endParaRPr lang="ru-RU" sz="1600" b="1" dirty="0">
              <a:solidFill>
                <a:srgbClr val="333399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333399"/>
                </a:solidFill>
                <a:latin typeface="Cambria" pitchFamily="18" charset="0"/>
              </a:rPr>
              <a:t>«Об утверждении Порядка </a:t>
            </a:r>
            <a:r>
              <a:rPr lang="ru-RU" sz="1600" b="1" dirty="0">
                <a:solidFill>
                  <a:srgbClr val="333399"/>
                </a:solidFill>
                <a:latin typeface="Cambria" pitchFamily="18" charset="0"/>
              </a:rPr>
              <a:t>проведения государственной итоговой аттестации по образовательным программам основного общего </a:t>
            </a:r>
            <a:r>
              <a:rPr lang="ru-RU" sz="1600" b="1" dirty="0" smtClean="0">
                <a:solidFill>
                  <a:srgbClr val="333399"/>
                </a:solidFill>
                <a:latin typeface="Cambria" pitchFamily="18" charset="0"/>
              </a:rPr>
              <a:t>образования» (ПРОЕКТ)</a:t>
            </a:r>
            <a:endParaRPr lang="ru-RU" sz="1600" b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9873" y="188913"/>
            <a:ext cx="786029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Основные изменения в </a:t>
            </a: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Порядке проведения </a:t>
            </a: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ГИА-9</a:t>
            </a:r>
          </a:p>
        </p:txBody>
      </p:sp>
      <p:sp>
        <p:nvSpPr>
          <p:cNvPr id="18437" name="Прямоугольник 6"/>
          <p:cNvSpPr>
            <a:spLocks noChangeArrowheads="1"/>
          </p:cNvSpPr>
          <p:nvPr/>
        </p:nvSpPr>
        <p:spPr bwMode="auto">
          <a:xfrm>
            <a:off x="990456" y="888710"/>
            <a:ext cx="6827837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1. ГИА в форме ОГЭ и (или) ГВЭ включает в себя </a:t>
            </a:r>
            <a:r>
              <a:rPr lang="ru-RU" sz="1600" b="1" u="sng" dirty="0" smtClean="0">
                <a:solidFill>
                  <a:srgbClr val="2E3192"/>
                </a:solidFill>
                <a:latin typeface="Cambria" pitchFamily="18" charset="0"/>
              </a:rPr>
              <a:t>четыре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экзамена: 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2672" y="1690543"/>
            <a:ext cx="4966856" cy="20086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- </a:t>
            </a:r>
            <a:r>
              <a:rPr lang="ru-RU" sz="1600" b="1" u="sng" dirty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обязательные </a:t>
            </a:r>
            <a:r>
              <a:rPr lang="ru-RU" sz="1600" b="1" u="sng" dirty="0" smtClean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экзамены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:</a:t>
            </a:r>
            <a:endParaRPr lang="ru-RU" sz="1600" b="1" dirty="0">
              <a:solidFill>
                <a:srgbClr val="2E3192"/>
              </a:solidFill>
              <a:latin typeface="Cambria" pitchFamily="18" charset="0"/>
              <a:cs typeface="Arial" charset="0"/>
            </a:endParaRPr>
          </a:p>
          <a:p>
            <a:pPr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по русскому языку и математике. </a:t>
            </a:r>
          </a:p>
          <a:p>
            <a:pPr>
              <a:buFontTx/>
              <a:buChar char="-"/>
              <a:defRPr/>
            </a:pPr>
            <a:r>
              <a:rPr lang="ru-RU" sz="1600" b="1" u="sng" dirty="0" smtClean="0">
                <a:solidFill>
                  <a:srgbClr val="2E3192"/>
                </a:solidFill>
                <a:latin typeface="Cambria" pitchFamily="18" charset="0"/>
              </a:rPr>
              <a:t>экзамены по выбору обучающегося по двум учебным предметам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: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по литературе, физике, химии, биологии, географии, истории, обществознанию, иностранным языкам, информатике и ИКТ.</a:t>
            </a:r>
            <a:endParaRPr lang="ru-RU" sz="1600" b="1" dirty="0">
              <a:solidFill>
                <a:srgbClr val="2E3192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5326494" y="2433637"/>
            <a:ext cx="1335088" cy="828675"/>
          </a:xfrm>
          <a:prstGeom prst="striped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30.10.2018</a:t>
            </a:r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691743" y="2067790"/>
            <a:ext cx="2143427" cy="1184564"/>
          </a:xfrm>
          <a:prstGeom prst="round2Diag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Экзаменов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u="sng" dirty="0">
                <a:solidFill>
                  <a:schemeClr val="tx1"/>
                </a:solidFill>
              </a:rPr>
              <a:t>не может </a:t>
            </a:r>
            <a:endParaRPr lang="ru-RU" u="sng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быть  более </a:t>
            </a:r>
            <a:r>
              <a:rPr lang="ru-RU" dirty="0">
                <a:solidFill>
                  <a:schemeClr val="tx1"/>
                </a:solidFill>
              </a:rPr>
              <a:t>4 !</a:t>
            </a:r>
          </a:p>
        </p:txBody>
      </p:sp>
      <p:sp>
        <p:nvSpPr>
          <p:cNvPr id="13" name="Прямоугольник 6"/>
          <p:cNvSpPr>
            <a:spLocks noChangeArrowheads="1"/>
          </p:cNvSpPr>
          <p:nvPr/>
        </p:nvSpPr>
        <p:spPr bwMode="auto">
          <a:xfrm>
            <a:off x="623455" y="3992129"/>
            <a:ext cx="8167254" cy="12448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2. К ГИА допускаются обучающиеся, экстерны,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         -не имеющие академической задолженности,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         -в полном объеме выполнившие учебный план,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         -</a:t>
            </a:r>
            <a:r>
              <a:rPr lang="ru-RU" sz="1600" b="1" u="sng" dirty="0" smtClean="0">
                <a:solidFill>
                  <a:srgbClr val="2E3192"/>
                </a:solidFill>
                <a:latin typeface="Cambria" pitchFamily="18" charset="0"/>
              </a:rPr>
              <a:t>имеющие результат «зачет» за итоговое собеседование по русскому языку.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4" name="Плюс 13"/>
          <p:cNvSpPr/>
          <p:nvPr/>
        </p:nvSpPr>
        <p:spPr>
          <a:xfrm>
            <a:off x="696190" y="4810990"/>
            <a:ext cx="394855" cy="384464"/>
          </a:xfrm>
          <a:prstGeom prst="mathPlus">
            <a:avLst/>
          </a:prstGeom>
          <a:solidFill>
            <a:srgbClr val="FF0000"/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644236" y="5517573"/>
            <a:ext cx="8177646" cy="7549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3. Участники ГИА при наличии у них уважительных причин вправе изменить                                               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    перечень указанных в заявлениях экзаменов, а также </a:t>
            </a:r>
            <a:r>
              <a:rPr lang="ru-RU" sz="1600" b="1" u="sng" dirty="0" smtClean="0">
                <a:solidFill>
                  <a:srgbClr val="2E3192"/>
                </a:solidFill>
                <a:latin typeface="Cambria" pitchFamily="18" charset="0"/>
              </a:rPr>
              <a:t>форму ГИА и сроки </a:t>
            </a:r>
          </a:p>
          <a:p>
            <a:pPr>
              <a:defRPr/>
            </a:pPr>
            <a:r>
              <a:rPr lang="ru-RU" sz="1600" b="1" u="sng" dirty="0" smtClean="0">
                <a:solidFill>
                  <a:srgbClr val="2E3192"/>
                </a:solidFill>
                <a:latin typeface="Cambria" pitchFamily="18" charset="0"/>
              </a:rPr>
              <a:t>     участия в ГИА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.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9873" y="188913"/>
            <a:ext cx="786029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Основные изменения в </a:t>
            </a: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Порядке проведения </a:t>
            </a: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ГИА-9</a:t>
            </a:r>
          </a:p>
        </p:txBody>
      </p:sp>
      <p:sp>
        <p:nvSpPr>
          <p:cNvPr id="18437" name="Прямоугольник 6"/>
          <p:cNvSpPr>
            <a:spLocks noChangeArrowheads="1"/>
          </p:cNvSpPr>
          <p:nvPr/>
        </p:nvSpPr>
        <p:spPr bwMode="auto">
          <a:xfrm>
            <a:off x="959283" y="691283"/>
            <a:ext cx="6827837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4. Добавлен раздел «Итоговое собеседование по русскому языку» 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3843" y="1358034"/>
            <a:ext cx="6473537" cy="21437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 проводится во вторую среду февраля (</a:t>
            </a:r>
            <a:r>
              <a:rPr lang="ru-RU" sz="1600" b="1" dirty="0" smtClean="0">
                <a:solidFill>
                  <a:srgbClr val="C00000"/>
                </a:solidFill>
                <a:latin typeface="Cambria" pitchFamily="18" charset="0"/>
                <a:cs typeface="Arial" charset="0"/>
              </a:rPr>
              <a:t>13.02.2019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 не позднее чем за две недели до начала подаются заявления (</a:t>
            </a:r>
            <a:r>
              <a:rPr lang="ru-RU" sz="1600" b="1" dirty="0" smtClean="0">
                <a:solidFill>
                  <a:srgbClr val="C00000"/>
                </a:solidFill>
                <a:latin typeface="Cambria" pitchFamily="18" charset="0"/>
                <a:cs typeface="Arial" charset="0"/>
              </a:rPr>
              <a:t>до 29.01.2019 включительно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повторный допуск в дополнительные дни: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   вторая рабочая среда марта (</a:t>
            </a:r>
            <a:r>
              <a:rPr lang="ru-RU" sz="1600" b="1" dirty="0" smtClean="0">
                <a:solidFill>
                  <a:srgbClr val="C00000"/>
                </a:solidFill>
                <a:latin typeface="Cambria" pitchFamily="18" charset="0"/>
                <a:cs typeface="Arial" charset="0"/>
              </a:rPr>
              <a:t>13.03.2019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)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   первый рабочий понедельник мая (</a:t>
            </a:r>
            <a:r>
              <a:rPr lang="ru-RU" sz="1600" b="1" dirty="0" smtClean="0">
                <a:solidFill>
                  <a:srgbClr val="C00000"/>
                </a:solidFill>
                <a:latin typeface="Cambria" pitchFamily="18" charset="0"/>
                <a:cs typeface="Arial" charset="0"/>
              </a:rPr>
              <a:t>06.05.2019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  <a:cs typeface="Arial" charset="0"/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повторно допускаются получившие «незачет», не явившиеся или не завершившие по уважительным причинам</a:t>
            </a:r>
            <a:endParaRPr lang="ru-RU" sz="1600" b="1" dirty="0">
              <a:solidFill>
                <a:srgbClr val="2E3192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30.10.2018</a:t>
            </a:r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855100" y="1756062"/>
            <a:ext cx="2143427" cy="1184564"/>
          </a:xfrm>
          <a:prstGeom prst="round2Diag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«ЗАЧЕТ» – условие допуска к экзаменам </a:t>
            </a:r>
            <a:r>
              <a:rPr lang="ru-RU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706582" y="3616036"/>
            <a:ext cx="6754091" cy="5195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5. Изменение сроков информирования о порядке проведения ГИА: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15637" y="4296064"/>
          <a:ext cx="8395856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9554"/>
                <a:gridCol w="1236518"/>
                <a:gridCol w="344978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 сроках проведения итогового собеседования по русскому языку,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 1 апреля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чем за месяц до завершения срока подачи заявления </a:t>
                      </a: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(конец декабря, конец января)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 сроках и местах подачи заявлений на сдачу ГИА по учебным предметам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 31 декабря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 позднее чем за два месяца до завершения срока подачи заявления </a:t>
                      </a: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(конец декабря)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 сроках, местах и порядке подачи и рассмотрения апелляций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 20 апреля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 позднее  чем за месяц  до начала экзаменов 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(соответственно по периодам)  </a:t>
                      </a:r>
                      <a:endParaRPr lang="ru-RU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 сроках, местах и порядке информирования о результатах итогового собеседования по русскому языку, ГИА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 20 апреля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чем за месяц  до дня проведения итогового собеседования по русскому языку, начала ГИА 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(соответственно по периодам)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>
            <a:off x="4177145" y="4333009"/>
            <a:ext cx="1143000" cy="36368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135582" y="4333009"/>
            <a:ext cx="1205345" cy="3948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9873" y="188913"/>
            <a:ext cx="786029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Основные изменения в </a:t>
            </a: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Порядке проведения </a:t>
            </a: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ГИА-9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30.10.2018</a:t>
            </a:r>
            <a:endParaRPr lang="ru-RU" dirty="0"/>
          </a:p>
        </p:txBody>
      </p:sp>
      <p:sp>
        <p:nvSpPr>
          <p:cNvPr id="13" name="Прямоугольник 6"/>
          <p:cNvSpPr>
            <a:spLocks noChangeArrowheads="1"/>
          </p:cNvSpPr>
          <p:nvPr/>
        </p:nvSpPr>
        <p:spPr bwMode="auto">
          <a:xfrm>
            <a:off x="997527" y="802120"/>
            <a:ext cx="7356764" cy="67338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6. Уполномоченные представители ГЭК                        Члены ГЭК 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966354" y="1693718"/>
            <a:ext cx="7377546" cy="8520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7. Впервые выделены досрочный, основной и дополнительный периоды 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    проведения ГИА. На сдачу экзаменов в дополнительный период подается заявление (не позднее чем за две недели до начала)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122718" y="1007917"/>
            <a:ext cx="779318" cy="290946"/>
          </a:xfrm>
          <a:prstGeom prst="rightArrow">
            <a:avLst/>
          </a:prstGeom>
          <a:solidFill>
            <a:srgbClr val="D07004"/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973280" y="2812471"/>
            <a:ext cx="5198919" cy="2434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8. Повторно допускаются к сдаче ГИА в текущем учебном году по соответствующему учебному предмету (соответствующим учебным предметам) в резервные сроки участники ГИА, получившие на ГИА неудовлетворительные результаты не более чем по двум учебным предметам (кроме участников  ГИА по обязательным учебным предметам)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276109" y="2805543"/>
            <a:ext cx="2670463" cy="2535384"/>
          </a:xfrm>
          <a:prstGeom prst="round2Diag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Участники ГИА с ОВЗ, инвалиды, сдающие ГВЭ только по двум предметам, смогут пересдать только в том случае, если был получен один неудовлетворительный результат 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6"/>
          <p:cNvSpPr>
            <a:spLocks noChangeArrowheads="1"/>
          </p:cNvSpPr>
          <p:nvPr/>
        </p:nvSpPr>
        <p:spPr bwMode="auto">
          <a:xfrm>
            <a:off x="973281" y="5430981"/>
            <a:ext cx="7377546" cy="8520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9. Акты об удалении с экзамена и о досрочном завершении экзамена                                  по объективным причинам составляются в двух экземплярах.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36563" y="871538"/>
            <a:ext cx="8385175" cy="5248275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проанализировать причины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выявленных в ходе проведения ГИА-9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нарушений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принять меры по их недопущению 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в 2019 году;</a:t>
            </a:r>
          </a:p>
          <a:p>
            <a:pPr marL="0" indent="0">
              <a:spcBef>
                <a:spcPct val="0"/>
              </a:spcBef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обеспечить обучение всех категорий специалистов для проведения ГИА-9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: руководителей ППЭ, членов ГЭК, организаторов в аудитории, технических специалистов, учителей-предметников, входящих в состав экспертов предметных комиссий, специалистов по проведению инструктажа и лабораторных работ по физике, общественных наблюдателей;</a:t>
            </a:r>
          </a:p>
          <a:p>
            <a:pPr marL="0" indent="0">
              <a:spcBef>
                <a:spcPct val="0"/>
              </a:spcBef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обеспечить контроль за выполнением обязанностей 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всеми категориями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специалистов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при проведении ГИА-9,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усилить контроль за выполнением инструкций организаторами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в аудитории;</a:t>
            </a:r>
          </a:p>
          <a:p>
            <a:pPr marL="0" indent="0">
              <a:spcBef>
                <a:spcPct val="0"/>
              </a:spcBef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обеспечить создание условий 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(обучение специалистов, техническое оснащение ППЭ)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для проведения экзамена 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по английскому языку, физике (лабораторное оборудование), информатике и ИКТ;</a:t>
            </a:r>
          </a:p>
          <a:p>
            <a:pPr marL="0" indent="0">
              <a:spcBef>
                <a:spcPct val="0"/>
              </a:spcBef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обучить технических специалистов работе с программным обеспечением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30.10.2018</a:t>
            </a:r>
            <a:endParaRPr lang="ru-RU" dirty="0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1069975" y="269875"/>
            <a:ext cx="793908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700" b="1" dirty="0">
                <a:solidFill>
                  <a:srgbClr val="333399"/>
                </a:solidFill>
                <a:latin typeface="Cambria" pitchFamily="18" charset="0"/>
              </a:rPr>
              <a:t>О задачах муниципальным образованиям </a:t>
            </a:r>
          </a:p>
          <a:p>
            <a:pPr algn="ctr">
              <a:defRPr/>
            </a:pPr>
            <a:r>
              <a:rPr lang="ru-RU" sz="1700" b="1" dirty="0">
                <a:solidFill>
                  <a:srgbClr val="333399"/>
                </a:solidFill>
                <a:latin typeface="Cambria" pitchFamily="18" charset="0"/>
              </a:rPr>
              <a:t>по проведению ГИА-9 в </a:t>
            </a:r>
            <a:r>
              <a:rPr lang="ru-RU" sz="1700" b="1" dirty="0" smtClean="0">
                <a:solidFill>
                  <a:srgbClr val="333399"/>
                </a:solidFill>
                <a:latin typeface="Cambria" pitchFamily="18" charset="0"/>
              </a:rPr>
              <a:t>2019 </a:t>
            </a:r>
            <a:r>
              <a:rPr lang="ru-RU" sz="1700" b="1" dirty="0">
                <a:solidFill>
                  <a:srgbClr val="333399"/>
                </a:solidFill>
                <a:latin typeface="Cambria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36563" y="757238"/>
            <a:ext cx="8385175" cy="4822825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обеспечить обучение лиц, ответственных за внесение сведений в РИС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обеспечить контроль за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своевременным и качественным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внесением сведений в РИС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1" i="1" u="sng" dirty="0" smtClean="0">
                <a:latin typeface="Arial Narrow" pitchFamily="34" charset="0"/>
                <a:cs typeface="Times New Roman" pitchFamily="18" charset="0"/>
              </a:rPr>
              <a:t>обеспечить техническое оснащение </a:t>
            </a:r>
            <a:r>
              <a:rPr lang="ru-RU" sz="1800" b="1" i="1" u="sng" dirty="0" smtClean="0">
                <a:latin typeface="Arial Narrow" pitchFamily="34" charset="0"/>
                <a:cs typeface="Times New Roman" pitchFamily="18" charset="0"/>
              </a:rPr>
              <a:t>всех штабов </a:t>
            </a:r>
            <a:r>
              <a:rPr lang="ru-RU" sz="1800" b="1" i="1" u="sng" dirty="0" smtClean="0">
                <a:latin typeface="Arial Narrow" pitchFamily="34" charset="0"/>
                <a:cs typeface="Times New Roman" pitchFamily="18" charset="0"/>
              </a:rPr>
              <a:t>ППЭ </a:t>
            </a:r>
            <a:r>
              <a:rPr lang="ru-RU" sz="1800" b="1" i="1" u="sng" dirty="0" smtClean="0">
                <a:latin typeface="Arial Narrow" pitchFamily="34" charset="0"/>
                <a:cs typeface="Times New Roman" pitchFamily="18" charset="0"/>
              </a:rPr>
              <a:t>системами </a:t>
            </a:r>
            <a:r>
              <a:rPr lang="ru-RU" sz="1800" b="1" i="1" u="sng" dirty="0" smtClean="0">
                <a:latin typeface="Arial Narrow" pitchFamily="34" charset="0"/>
                <a:cs typeface="Times New Roman" pitchFamily="18" charset="0"/>
              </a:rPr>
              <a:t>видеонаблюдения (</a:t>
            </a:r>
            <a:r>
              <a:rPr lang="ru-RU" sz="1800" b="1" i="1" u="sng" dirty="0" err="1" smtClean="0">
                <a:latin typeface="Arial Narrow" pitchFamily="34" charset="0"/>
                <a:cs typeface="Times New Roman" pitchFamily="18" charset="0"/>
              </a:rPr>
              <a:t>оффлайн</a:t>
            </a:r>
            <a:r>
              <a:rPr lang="ru-RU" sz="1800" b="1" i="1" u="sng" dirty="0" smtClean="0">
                <a:latin typeface="Arial Narrow" pitchFamily="34" charset="0"/>
                <a:cs typeface="Times New Roman" pitchFamily="18" charset="0"/>
              </a:rPr>
              <a:t>), системами для печати и сканирования экзаменационных материалов в ППЭ</a:t>
            </a:r>
            <a:r>
              <a:rPr lang="ru-RU" sz="1800" b="1" i="1" dirty="0" smtClean="0">
                <a:latin typeface="Arial Narrow" pitchFamily="34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endParaRPr lang="ru-RU" sz="1800" b="1" i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i="1" u="sng" dirty="0" smtClean="0">
                <a:latin typeface="Arial Narrow" pitchFamily="34" charset="0"/>
                <a:cs typeface="Times New Roman" pitchFamily="18" charset="0"/>
              </a:rPr>
              <a:t>обеспечить техническое оснащение всех </a:t>
            </a:r>
            <a:r>
              <a:rPr lang="ru-RU" sz="1800" b="1" i="1" u="sng" dirty="0" smtClean="0">
                <a:latin typeface="Arial Narrow" pitchFamily="34" charset="0"/>
                <a:cs typeface="Times New Roman" pitchFamily="18" charset="0"/>
              </a:rPr>
              <a:t>аудиторий </a:t>
            </a:r>
            <a:r>
              <a:rPr lang="ru-RU" sz="1800" b="1" i="1" u="sng" dirty="0" smtClean="0">
                <a:latin typeface="Arial Narrow" pitchFamily="34" charset="0"/>
                <a:cs typeface="Times New Roman" pitchFamily="18" charset="0"/>
              </a:rPr>
              <a:t>проведения экзаменов системами видеонаблюдения (</a:t>
            </a:r>
            <a:r>
              <a:rPr lang="ru-RU" sz="1800" b="1" i="1" u="sng" dirty="0" err="1" smtClean="0">
                <a:latin typeface="Arial Narrow" pitchFamily="34" charset="0"/>
                <a:cs typeface="Times New Roman" pitchFamily="18" charset="0"/>
              </a:rPr>
              <a:t>оффлайн</a:t>
            </a:r>
            <a:r>
              <a:rPr lang="ru-RU" sz="1800" b="1" i="1" u="sng" dirty="0" smtClean="0">
                <a:latin typeface="Arial Narrow" pitchFamily="34" charset="0"/>
                <a:cs typeface="Times New Roman" pitchFamily="18" charset="0"/>
              </a:rPr>
              <a:t>)</a:t>
            </a:r>
            <a:r>
              <a:rPr lang="ru-RU" sz="1800" b="1" i="1" dirty="0" smtClean="0">
                <a:latin typeface="Arial Narrow" pitchFamily="34" charset="0"/>
                <a:cs typeface="Times New Roman" pitchFamily="18" charset="0"/>
              </a:rPr>
              <a:t>;</a:t>
            </a:r>
            <a:endParaRPr lang="ru-RU" sz="1800" b="1" i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активизировать информационно-разъяснительную работу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по вопросам проведения ГИА, в том числе провести родительские собрания;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оптимизировать сеть ППЭ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при проведении ГИА-9;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принять меры по повышению эффективности деятельности общественных наблюдателей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при проведении ГИА.</a:t>
            </a:r>
          </a:p>
          <a:p>
            <a:pPr marL="0" indent="0">
              <a:spcBef>
                <a:spcPct val="0"/>
              </a:spcBef>
            </a:pPr>
            <a:endParaRPr lang="ru-RU" sz="1800" dirty="0" smtClean="0"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30.10.2018</a:t>
            </a:r>
            <a:endParaRPr lang="ru-RU" dirty="0"/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069975" y="269875"/>
            <a:ext cx="793908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700" b="1" dirty="0">
                <a:solidFill>
                  <a:srgbClr val="333399"/>
                </a:solidFill>
                <a:latin typeface="Cambria" pitchFamily="18" charset="0"/>
              </a:rPr>
              <a:t>О задачах муниципальным образованиям </a:t>
            </a:r>
          </a:p>
          <a:p>
            <a:pPr algn="ctr">
              <a:defRPr/>
            </a:pPr>
            <a:r>
              <a:rPr lang="ru-RU" sz="1700" b="1" dirty="0">
                <a:solidFill>
                  <a:srgbClr val="333399"/>
                </a:solidFill>
                <a:latin typeface="Cambria" pitchFamily="18" charset="0"/>
              </a:rPr>
              <a:t>по проведению ГИА-9 в </a:t>
            </a:r>
            <a:r>
              <a:rPr lang="ru-RU" sz="1700" b="1" dirty="0" smtClean="0">
                <a:solidFill>
                  <a:srgbClr val="333399"/>
                </a:solidFill>
                <a:latin typeface="Cambria" pitchFamily="18" charset="0"/>
              </a:rPr>
              <a:t>2019 </a:t>
            </a:r>
            <a:r>
              <a:rPr lang="ru-RU" sz="1700" b="1" dirty="0">
                <a:solidFill>
                  <a:srgbClr val="333399"/>
                </a:solidFill>
                <a:latin typeface="Cambria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5"/>
          <p:cNvSpPr txBox="1">
            <a:spLocks/>
          </p:cNvSpPr>
          <p:nvPr/>
        </p:nvSpPr>
        <p:spPr bwMode="auto">
          <a:xfrm>
            <a:off x="850900" y="2570163"/>
            <a:ext cx="7392988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Спасибо за внимание!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5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5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136650" cy="1100138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604" name="Рисунок 6" descr="МОН_Логотип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3" y="176213"/>
            <a:ext cx="310673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Дата 4"/>
          <p:cNvSpPr>
            <a:spLocks noGrp="1"/>
          </p:cNvSpPr>
          <p:nvPr>
            <p:ph type="dt" sz="quarter" idx="10"/>
          </p:nvPr>
        </p:nvSpPr>
        <p:spPr bwMode="auto">
          <a:xfrm>
            <a:off x="1039813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30.10.2018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028950" y="5041900"/>
            <a:ext cx="3003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b="1">
                <a:solidFill>
                  <a:srgbClr val="C00000"/>
                </a:solidFill>
                <a:latin typeface="Arial Black" pitchFamily="34" charset="0"/>
              </a:rPr>
              <a:t>Тел. 8 (391) 221-03-12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07004"/>
        </a:solidFill>
        <a:ln w="38100"/>
      </a:spPr>
      <a:bodyPr lIns="36000" tIns="36000" rIns="36000" bIns="36000" anchor="ctr"/>
      <a:lstStyle/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3966</TotalTime>
  <Words>993</Words>
  <Application>Microsoft Office PowerPoint</Application>
  <PresentationFormat>Экран (4:3)</PresentationFormat>
  <Paragraphs>105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Нормативно-правовое регулирование проведения государственной итоговой аттестации по программам основного общего образования  в 2019 году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Мелькикян Марина Аркадьевна</dc:creator>
  <cp:lastModifiedBy>morozov</cp:lastModifiedBy>
  <cp:revision>483</cp:revision>
  <dcterms:created xsi:type="dcterms:W3CDTF">2011-03-04T05:46:20Z</dcterms:created>
  <dcterms:modified xsi:type="dcterms:W3CDTF">2018-10-29T05:11:06Z</dcterms:modified>
</cp:coreProperties>
</file>